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35"/>
    <p:restoredTop sz="94700"/>
  </p:normalViewPr>
  <p:slideViewPr>
    <p:cSldViewPr snapToGrid="0">
      <p:cViewPr varScale="1">
        <p:scale>
          <a:sx n="116" d="100"/>
          <a:sy n="116" d="100"/>
        </p:scale>
        <p:origin x="192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10/24/24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23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63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08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004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226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371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34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521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65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975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52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10/24/24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98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randlow.github.io/posts/machine-learning/hybrid-colab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ltralytics.com/" TargetMode="External"/><Relationship Id="rId2" Type="http://schemas.openxmlformats.org/officeDocument/2006/relationships/hyperlink" Target="https://colab.research.google.com/notebooks/basic_features_overview.ipynb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roboflow.com/api-reference" TargetMode="External"/><Relationship Id="rId4" Type="http://schemas.openxmlformats.org/officeDocument/2006/relationships/hyperlink" Target="https://docs.roboflow.com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habell.org/2019/08/5-questions-everyones-asking-about-microservices-question1.html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roboflow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BF21BB-1904-BBA8-D5E3-08461BEDE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3566"/>
            <a:ext cx="13275216" cy="6981566"/>
          </a:xfrm>
          <a:prstGeom prst="rect">
            <a:avLst/>
          </a:prstGeom>
        </p:spPr>
      </p:pic>
      <p:sp>
        <p:nvSpPr>
          <p:cNvPr id="13" name="Rectangle">
            <a:extLst>
              <a:ext uri="{FF2B5EF4-FFF2-40B4-BE49-F238E27FC236}">
                <a16:creationId xmlns:a16="http://schemas.microsoft.com/office/drawing/2014/main" id="{9F0EA5A9-0D12-3644-BBEC-6D9D192EB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36092" y="0"/>
            <a:ext cx="4755908" cy="6858001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6A11B-2EE1-CA54-C44C-32AB013F72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3082" y="1247140"/>
            <a:ext cx="3753224" cy="3450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 dirty="0"/>
              <a:t>Getting Started with Google Colab for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F03BD7-565F-D720-E130-83D25D0429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3082" y="4818126"/>
            <a:ext cx="3753224" cy="1268984"/>
          </a:xfrm>
        </p:spPr>
        <p:txBody>
          <a:bodyPr>
            <a:normAutofit/>
          </a:bodyPr>
          <a:lstStyle/>
          <a:p>
            <a:r>
              <a:rPr lang="en-US" dirty="0"/>
              <a:t>Abdulhameed Yunusa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6603" y="1375495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734" y="0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8" name="Picture 7" descr="A yellow circle logo&#10;&#10;Description automatically generated">
            <a:extLst>
              <a:ext uri="{FF2B5EF4-FFF2-40B4-BE49-F238E27FC236}">
                <a16:creationId xmlns:a16="http://schemas.microsoft.com/office/drawing/2014/main" id="{143ADF44-0253-C337-8A10-31E9F4A8A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738021" y="64749"/>
            <a:ext cx="1284065" cy="12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1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3274" y="284205"/>
            <a:ext cx="8484104" cy="780314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Part 2: Setting Up Roboflow (</a:t>
            </a:r>
            <a:r>
              <a:rPr lang="en-CA" sz="3500" dirty="0" err="1">
                <a:latin typeface="Poppins" pitchFamily="2" charset="77"/>
                <a:cs typeface="Poppins" pitchFamily="2" charset="77"/>
              </a:rPr>
              <a:t>Cont.d</a:t>
            </a:r>
            <a:r>
              <a:rPr lang="en-CA" sz="3500" dirty="0">
                <a:latin typeface="Poppins" pitchFamily="2" charset="77"/>
                <a:cs typeface="Poppins" pitchFamily="2" charset="77"/>
              </a:rPr>
              <a:t>)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5BEC9C-AB54-1A07-17F6-52533C35A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466" y="1064519"/>
            <a:ext cx="9267719" cy="5415772"/>
          </a:xfrm>
          <a:prstGeom prst="rect">
            <a:avLst/>
          </a:prstGeom>
        </p:spPr>
      </p:pic>
      <p:sp>
        <p:nvSpPr>
          <p:cNvPr id="5" name="Minus 4">
            <a:extLst>
              <a:ext uri="{FF2B5EF4-FFF2-40B4-BE49-F238E27FC236}">
                <a16:creationId xmlns:a16="http://schemas.microsoft.com/office/drawing/2014/main" id="{5B135F78-C213-036A-CA79-546A69E0C5C8}"/>
              </a:ext>
            </a:extLst>
          </p:cNvPr>
          <p:cNvSpPr/>
          <p:nvPr/>
        </p:nvSpPr>
        <p:spPr>
          <a:xfrm>
            <a:off x="3844886" y="2644048"/>
            <a:ext cx="1222873" cy="352540"/>
          </a:xfrm>
          <a:prstGeom prst="mathMinus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220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3407" y="284205"/>
            <a:ext cx="7955295" cy="780314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Part 3: Setting Up the Environment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6999EC-A31D-8647-54C9-55578BCD1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43003"/>
            <a:ext cx="7772400" cy="592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199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3580" y="295222"/>
            <a:ext cx="5644839" cy="780314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Load Pre-trained Model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79E63C-7CA6-00D1-D72E-7F4B88121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770" y="1651589"/>
            <a:ext cx="9026460" cy="355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955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3580" y="295222"/>
            <a:ext cx="5914487" cy="780314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Object Detection Method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0DD60-AC88-79DD-2088-1A696D564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75536"/>
            <a:ext cx="7772400" cy="532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01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077" y="295222"/>
            <a:ext cx="7083845" cy="780314"/>
          </a:xfrm>
        </p:spPr>
        <p:txBody>
          <a:bodyPr>
            <a:noAutofit/>
          </a:bodyPr>
          <a:lstStyle/>
          <a:p>
            <a:r>
              <a:rPr lang="en-CA" sz="3000" dirty="0">
                <a:latin typeface="Poppins" pitchFamily="2" charset="77"/>
                <a:cs typeface="Poppins" pitchFamily="2" charset="77"/>
              </a:rPr>
              <a:t>Using the Object Detection Method</a:t>
            </a:r>
            <a:endParaRPr lang="en-CA" sz="3000" b="1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EE88FB-340D-D950-43F5-D8F61F908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404" y="1806166"/>
            <a:ext cx="8749191" cy="324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172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5192" y="257217"/>
            <a:ext cx="3020458" cy="780314"/>
          </a:xfrm>
        </p:spPr>
        <p:txBody>
          <a:bodyPr>
            <a:noAutofit/>
          </a:bodyPr>
          <a:lstStyle/>
          <a:p>
            <a:r>
              <a:rPr lang="en-CA" sz="3000" dirty="0">
                <a:latin typeface="Poppins" pitchFamily="2" charset="77"/>
                <a:cs typeface="Poppins" pitchFamily="2" charset="77"/>
              </a:rPr>
              <a:t>Test Image</a:t>
            </a:r>
            <a:endParaRPr lang="en-CA" sz="3000" b="1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6" name="Picture 5" descr="A dog sitting next to a bicycle&#10;&#10;Description automatically generated">
            <a:extLst>
              <a:ext uri="{FF2B5EF4-FFF2-40B4-BE49-F238E27FC236}">
                <a16:creationId xmlns:a16="http://schemas.microsoft.com/office/drawing/2014/main" id="{879839C0-75E4-C73C-E9D1-DC02F4601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221" y="771483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457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099" y="257217"/>
            <a:ext cx="3618644" cy="780314"/>
          </a:xfrm>
        </p:spPr>
        <p:txBody>
          <a:bodyPr>
            <a:noAutofit/>
          </a:bodyPr>
          <a:lstStyle/>
          <a:p>
            <a:r>
              <a:rPr lang="en-CA" sz="3000" dirty="0">
                <a:latin typeface="Poppins" pitchFamily="2" charset="77"/>
                <a:cs typeface="Poppins" pitchFamily="2" charset="77"/>
              </a:rPr>
              <a:t>Object Detection</a:t>
            </a:r>
            <a:endParaRPr lang="en-CA" sz="3000" b="1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D8C2E2-C00E-5E34-5F48-7129B7D31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221" y="861679"/>
            <a:ext cx="7772400" cy="582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56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775" y="169082"/>
            <a:ext cx="8681292" cy="780314"/>
          </a:xfrm>
        </p:spPr>
        <p:txBody>
          <a:bodyPr>
            <a:noAutofit/>
          </a:bodyPr>
          <a:lstStyle/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Save image and run prediction on Image Detection</a:t>
            </a:r>
            <a:endParaRPr lang="en-CA" sz="2500" b="1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56089D-68EE-5E4D-A434-B530DDDDC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96938"/>
            <a:ext cx="7772400" cy="589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762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775" y="169082"/>
            <a:ext cx="8681292" cy="780314"/>
          </a:xfrm>
        </p:spPr>
        <p:txBody>
          <a:bodyPr>
            <a:noAutofit/>
          </a:bodyPr>
          <a:lstStyle/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Save image and run prediction on Image Detection</a:t>
            </a:r>
            <a:endParaRPr lang="en-CA" sz="2500" b="1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01FA8D-DD5F-6F56-0956-475A2217B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307" y="762109"/>
            <a:ext cx="8483385" cy="582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839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8554" y="118952"/>
            <a:ext cx="1607157" cy="619178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TIPS!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EEE25-518C-29B6-16EB-2F802B49D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235677"/>
            <a:ext cx="9486690" cy="5338118"/>
          </a:xfrm>
        </p:spPr>
        <p:txBody>
          <a:bodyPr>
            <a:noAutofit/>
          </a:bodyPr>
          <a:lstStyle/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Always check GPU availability: Runtime → Change runtime type → GPU Save your work frequently to Google Drive </a:t>
            </a:r>
          </a:p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Use !pip list to check installed packages </a:t>
            </a:r>
          </a:p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Clear output if notebook becomes too large: Runtime → Restart and run all </a:t>
            </a:r>
          </a:p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Keep your API key secure and never share it in your notebook </a:t>
            </a:r>
          </a:p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If you're sharing your notebook, remove the API key before sharing</a:t>
            </a:r>
          </a:p>
        </p:txBody>
      </p:sp>
    </p:spTree>
    <p:extLst>
      <p:ext uri="{BB962C8B-B14F-4D97-AF65-F5344CB8AC3E}">
        <p14:creationId xmlns:p14="http://schemas.microsoft.com/office/powerpoint/2010/main" val="3453847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E0C04-D413-FA54-CD4C-9E0DDC07C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4295" y="208229"/>
            <a:ext cx="2205814" cy="891524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EA95-D52F-C8FE-A98B-0928C995D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3926152"/>
          </a:xfrm>
        </p:spPr>
        <p:txBody>
          <a:bodyPr>
            <a:normAutofit/>
          </a:bodyPr>
          <a:lstStyle/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Introduction to Google </a:t>
            </a:r>
            <a:r>
              <a:rPr lang="en-CA" sz="2500" dirty="0" err="1">
                <a:latin typeface="Poppins" pitchFamily="2" charset="77"/>
                <a:cs typeface="Poppins" pitchFamily="2" charset="77"/>
              </a:rPr>
              <a:t>Colab</a:t>
            </a:r>
            <a:r>
              <a:rPr lang="en-CA" sz="2500" dirty="0">
                <a:latin typeface="Poppins" pitchFamily="2" charset="77"/>
                <a:cs typeface="Poppins" pitchFamily="2" charset="77"/>
              </a:rPr>
              <a:t> </a:t>
            </a:r>
          </a:p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How to connect to Google Drive </a:t>
            </a:r>
          </a:p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Setting up the environment </a:t>
            </a:r>
          </a:p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Downloading and using a pre-trained object detection model </a:t>
            </a:r>
          </a:p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Creating a practical object detection pipeline </a:t>
            </a:r>
          </a:p>
          <a:p>
            <a:r>
              <a:rPr lang="en-CA" sz="2500" dirty="0">
                <a:latin typeface="Poppins" pitchFamily="2" charset="77"/>
                <a:cs typeface="Poppins" pitchFamily="2" charset="77"/>
              </a:rPr>
              <a:t>Common issues and solutions</a:t>
            </a:r>
            <a:endParaRPr lang="en-US" sz="2500" dirty="0"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0054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944" y="152003"/>
            <a:ext cx="4262222" cy="619178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Common Issues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EEE25-518C-29B6-16EB-2F802B49D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861104"/>
            <a:ext cx="9486690" cy="5338118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GPU not available Check runtime type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Wait and try again later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Memory issues Restart runtime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Clear output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Reduce batch size/image size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Package conflicts Restart runtime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Install packages in correct order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API Key Issues Verify key is correctly copied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Check if key has necessary permissions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dirty="0">
                <a:latin typeface="Poppins" pitchFamily="2" charset="77"/>
                <a:cs typeface="Poppins" pitchFamily="2" charset="77"/>
              </a:rPr>
              <a:t>Generate a new key if needed</a:t>
            </a:r>
          </a:p>
        </p:txBody>
      </p:sp>
    </p:spTree>
    <p:extLst>
      <p:ext uri="{BB962C8B-B14F-4D97-AF65-F5344CB8AC3E}">
        <p14:creationId xmlns:p14="http://schemas.microsoft.com/office/powerpoint/2010/main" val="9794787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944" y="152003"/>
            <a:ext cx="5153376" cy="619178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Additional Resources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EEE25-518C-29B6-16EB-2F802B49D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861104"/>
            <a:ext cx="9486690" cy="5338118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CA" sz="2500" u="sng" dirty="0">
                <a:latin typeface="Poppins" pitchFamily="2" charset="77"/>
                <a:cs typeface="Poppins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Colab Documentation</a:t>
            </a:r>
            <a:r>
              <a:rPr lang="en-CA" sz="2500" u="sng" dirty="0">
                <a:latin typeface="Poppins" pitchFamily="2" charset="77"/>
                <a:cs typeface="Poppins" pitchFamily="2" charset="77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u="sng" dirty="0">
                <a:latin typeface="Poppins" pitchFamily="2" charset="77"/>
                <a:cs typeface="Poppins" pitchFamily="2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YOLOv5 Documentation</a:t>
            </a:r>
            <a:r>
              <a:rPr lang="en-CA" sz="2500" u="sng" dirty="0">
                <a:latin typeface="Poppins" pitchFamily="2" charset="77"/>
                <a:cs typeface="Poppins" pitchFamily="2" charset="77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u="sng" dirty="0">
                <a:latin typeface="Poppins" pitchFamily="2" charset="77"/>
                <a:cs typeface="Poppins" pitchFamily="2" charset="7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Roboflow Documentation</a:t>
            </a:r>
            <a:r>
              <a:rPr lang="en-CA" sz="2500" u="sng" dirty="0">
                <a:latin typeface="Poppins" pitchFamily="2" charset="77"/>
                <a:cs typeface="Poppins" pitchFamily="2" charset="77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500" u="sng" dirty="0">
                <a:latin typeface="Poppins" pitchFamily="2" charset="77"/>
                <a:cs typeface="Poppins" pitchFamily="2" charset="7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Roboflow API Reference</a:t>
            </a:r>
            <a:endParaRPr lang="en-CA" sz="2500" u="sng" dirty="0"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00829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1C15DFD-AB97-AB43-A6C9-2808708C9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A05BA89-ECA6-2247-ABBB-3C6716020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Many hands raised up with colorful question marks&#10;&#10;Description automatically generated">
            <a:extLst>
              <a:ext uri="{FF2B5EF4-FFF2-40B4-BE49-F238E27FC236}">
                <a16:creationId xmlns:a16="http://schemas.microsoft.com/office/drawing/2014/main" id="{294A1538-8D8B-14B3-0C0F-75820A11C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-1" b="1539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3412ACF-3EB1-7245-898E-CD37A49FE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4FCD04-BE66-EB44-A968-00B76DFC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4FE007-7810-0B1A-2C08-2B450EECFD04}"/>
              </a:ext>
            </a:extLst>
          </p:cNvPr>
          <p:cNvSpPr txBox="1"/>
          <p:nvPr/>
        </p:nvSpPr>
        <p:spPr>
          <a:xfrm>
            <a:off x="9362537" y="6657945"/>
            <a:ext cx="282641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://www.schabell.org/2019/08/5-questions-everyones-asking-about-microservices-question1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3723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8072" y="284205"/>
            <a:ext cx="6505966" cy="780314"/>
          </a:xfrm>
        </p:spPr>
        <p:txBody>
          <a:bodyPr/>
          <a:lstStyle/>
          <a:p>
            <a:r>
              <a:rPr lang="en-US" dirty="0">
                <a:latin typeface="Poppins" pitchFamily="2" charset="77"/>
                <a:cs typeface="Poppins" pitchFamily="2" charset="77"/>
              </a:rPr>
              <a:t>Introduction to Colab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EEE25-518C-29B6-16EB-2F802B49D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235677"/>
            <a:ext cx="9486690" cy="53381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sz="2500" b="1" dirty="0">
                <a:latin typeface="Poppins" pitchFamily="2" charset="77"/>
                <a:cs typeface="Poppins" pitchFamily="2" charset="77"/>
              </a:rPr>
              <a:t>What is Google </a:t>
            </a:r>
            <a:r>
              <a:rPr lang="en-CA" sz="2500" b="1" dirty="0" err="1">
                <a:latin typeface="Poppins" pitchFamily="2" charset="77"/>
                <a:cs typeface="Poppins" pitchFamily="2" charset="77"/>
              </a:rPr>
              <a:t>Colab</a:t>
            </a:r>
            <a:r>
              <a:rPr lang="en-CA" sz="2500" b="1" dirty="0">
                <a:latin typeface="Poppins" pitchFamily="2" charset="77"/>
                <a:cs typeface="Poppins" pitchFamily="2" charset="77"/>
              </a:rPr>
              <a:t>?</a:t>
            </a:r>
          </a:p>
          <a:p>
            <a:pPr lvl="1"/>
            <a:r>
              <a:rPr lang="en-CA" sz="2500" dirty="0">
                <a:latin typeface="Poppins" pitchFamily="2" charset="77"/>
                <a:cs typeface="Poppins" pitchFamily="2" charset="77"/>
              </a:rPr>
              <a:t>Free cloud-based Jupyter notebook environment</a:t>
            </a:r>
          </a:p>
          <a:p>
            <a:pPr lvl="1"/>
            <a:r>
              <a:rPr lang="en-CA" sz="2500" dirty="0">
                <a:latin typeface="Poppins" pitchFamily="2" charset="77"/>
                <a:cs typeface="Poppins" pitchFamily="2" charset="77"/>
              </a:rPr>
              <a:t>No setup required - runs in your browser</a:t>
            </a:r>
          </a:p>
          <a:p>
            <a:pPr lvl="1"/>
            <a:r>
              <a:rPr lang="en-CA" sz="2500" dirty="0">
                <a:latin typeface="Poppins" pitchFamily="2" charset="77"/>
                <a:cs typeface="Poppins" pitchFamily="2" charset="77"/>
              </a:rPr>
              <a:t>Free access to GPUs and TPUs</a:t>
            </a:r>
          </a:p>
          <a:p>
            <a:pPr lvl="1"/>
            <a:r>
              <a:rPr lang="en-CA" sz="2500" dirty="0">
                <a:latin typeface="Poppins" pitchFamily="2" charset="77"/>
                <a:cs typeface="Poppins" pitchFamily="2" charset="77"/>
              </a:rPr>
              <a:t>Perfect for machine learning and deep learning projects</a:t>
            </a:r>
          </a:p>
          <a:p>
            <a:pPr marL="0" indent="0">
              <a:buNone/>
            </a:pPr>
            <a:r>
              <a:rPr lang="en-CA" sz="2500" b="1" dirty="0">
                <a:latin typeface="Poppins" pitchFamily="2" charset="77"/>
                <a:cs typeface="Poppins" pitchFamily="2" charset="77"/>
              </a:rPr>
              <a:t>Prerequisites</a:t>
            </a:r>
          </a:p>
          <a:p>
            <a:pPr lvl="1"/>
            <a:r>
              <a:rPr lang="en-CA" sz="2500" dirty="0">
                <a:latin typeface="Poppins" pitchFamily="2" charset="77"/>
                <a:cs typeface="Poppins" pitchFamily="2" charset="77"/>
              </a:rPr>
              <a:t>Google account</a:t>
            </a:r>
          </a:p>
          <a:p>
            <a:pPr lvl="1"/>
            <a:r>
              <a:rPr lang="en-CA" sz="2500" dirty="0">
                <a:latin typeface="Poppins" pitchFamily="2" charset="77"/>
                <a:cs typeface="Poppins" pitchFamily="2" charset="77"/>
              </a:rPr>
              <a:t>Basic Python knowledge</a:t>
            </a:r>
          </a:p>
          <a:p>
            <a:pPr lvl="1"/>
            <a:r>
              <a:rPr lang="en-CA" sz="2500" dirty="0">
                <a:latin typeface="Poppins" pitchFamily="2" charset="77"/>
                <a:cs typeface="Poppins" pitchFamily="2" charset="77"/>
              </a:rPr>
              <a:t>Internet connection</a:t>
            </a:r>
          </a:p>
          <a:p>
            <a:pPr lvl="1"/>
            <a:r>
              <a:rPr lang="en-CA" sz="2500" dirty="0">
                <a:latin typeface="Poppins" pitchFamily="2" charset="77"/>
                <a:cs typeface="Poppins" pitchFamily="2" charset="77"/>
              </a:rPr>
              <a:t>Roboflow account (free)</a:t>
            </a:r>
          </a:p>
          <a:p>
            <a:endParaRPr lang="en-US" sz="2500" dirty="0"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9751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2845" y="284205"/>
            <a:ext cx="7976420" cy="780314"/>
          </a:xfrm>
        </p:spPr>
        <p:txBody>
          <a:bodyPr>
            <a:noAutofit/>
          </a:bodyPr>
          <a:lstStyle/>
          <a:p>
            <a:r>
              <a:rPr lang="en-CA" sz="3500" b="1" dirty="0">
                <a:latin typeface="Poppins" pitchFamily="2" charset="77"/>
                <a:cs typeface="Poppins" pitchFamily="2" charset="77"/>
              </a:rPr>
              <a:t>Getting Started with Google </a:t>
            </a:r>
            <a:r>
              <a:rPr lang="en-CA" sz="3500" b="1" dirty="0" err="1">
                <a:latin typeface="Poppins" pitchFamily="2" charset="77"/>
                <a:cs typeface="Poppins" pitchFamily="2" charset="77"/>
              </a:rPr>
              <a:t>Colab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EEE25-518C-29B6-16EB-2F802B49D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235677"/>
            <a:ext cx="9486690" cy="53381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sz="3500" b="1" dirty="0">
                <a:latin typeface="Poppins" pitchFamily="2" charset="77"/>
                <a:cs typeface="Poppins" pitchFamily="2" charset="77"/>
              </a:rPr>
              <a:t>Accessing Google </a:t>
            </a:r>
            <a:r>
              <a:rPr lang="en-CA" sz="3500" b="1" dirty="0" err="1">
                <a:latin typeface="Poppins" pitchFamily="2" charset="77"/>
                <a:cs typeface="Poppins" pitchFamily="2" charset="77"/>
              </a:rPr>
              <a:t>Colab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  <a:p>
            <a:pPr lvl="1">
              <a:buFont typeface="+mj-lt"/>
              <a:buAutoNum type="arabicPeriod"/>
            </a:pPr>
            <a:r>
              <a:rPr lang="en-CA" sz="3500" dirty="0">
                <a:latin typeface="Poppins" pitchFamily="2" charset="77"/>
                <a:cs typeface="Poppins" pitchFamily="2" charset="77"/>
              </a:rPr>
              <a:t>Go to </a:t>
            </a:r>
            <a:r>
              <a:rPr lang="en-CA" sz="3500" dirty="0">
                <a:latin typeface="Poppins" pitchFamily="2" charset="77"/>
                <a:cs typeface="Poppins" pitchFamily="2" charset="77"/>
                <a:hlinkClick r:id="rId2"/>
              </a:rPr>
              <a:t>colab.research.google.com</a:t>
            </a:r>
            <a:endParaRPr lang="en-CA" sz="3500" dirty="0">
              <a:latin typeface="Poppins" pitchFamily="2" charset="77"/>
              <a:cs typeface="Poppins" pitchFamily="2" charset="77"/>
            </a:endParaRPr>
          </a:p>
          <a:p>
            <a:pPr lvl="1">
              <a:buFont typeface="+mj-lt"/>
              <a:buAutoNum type="arabicPeriod"/>
            </a:pPr>
            <a:r>
              <a:rPr lang="en-CA" sz="3500" dirty="0">
                <a:latin typeface="Poppins" pitchFamily="2" charset="77"/>
                <a:cs typeface="Poppins" pitchFamily="2" charset="77"/>
              </a:rPr>
              <a:t>Sign in with your Google account</a:t>
            </a:r>
          </a:p>
          <a:p>
            <a:pPr lvl="1">
              <a:buFont typeface="+mj-lt"/>
              <a:buAutoNum type="arabicPeriod"/>
            </a:pPr>
            <a:r>
              <a:rPr lang="en-CA" sz="3500" dirty="0">
                <a:latin typeface="Poppins" pitchFamily="2" charset="77"/>
                <a:cs typeface="Poppins" pitchFamily="2" charset="77"/>
              </a:rPr>
              <a:t>Create a new notebook: File → New Notebook</a:t>
            </a:r>
          </a:p>
        </p:txBody>
      </p:sp>
    </p:spTree>
    <p:extLst>
      <p:ext uri="{BB962C8B-B14F-4D97-AF65-F5344CB8AC3E}">
        <p14:creationId xmlns:p14="http://schemas.microsoft.com/office/powerpoint/2010/main" val="991459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7475" y="215324"/>
            <a:ext cx="6197047" cy="780314"/>
          </a:xfrm>
        </p:spPr>
        <p:txBody>
          <a:bodyPr>
            <a:noAutofit/>
          </a:bodyPr>
          <a:lstStyle/>
          <a:p>
            <a:r>
              <a:rPr lang="en-CA" sz="3500" b="1" dirty="0">
                <a:latin typeface="Poppins" pitchFamily="2" charset="77"/>
                <a:cs typeface="Poppins" pitchFamily="2" charset="77"/>
              </a:rPr>
              <a:t>Creating a New Notebook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E2846BB-511A-D2A2-CE1A-5BBDED50D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175" y="1198607"/>
            <a:ext cx="8791649" cy="505391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2E92BDC-4F4B-40AA-4E07-0A92A90A8D4B}"/>
              </a:ext>
            </a:extLst>
          </p:cNvPr>
          <p:cNvCxnSpPr/>
          <p:nvPr/>
        </p:nvCxnSpPr>
        <p:spPr>
          <a:xfrm>
            <a:off x="4522573" y="5338119"/>
            <a:ext cx="449785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3FA224A-223C-C64D-02DB-34C02113104B}"/>
              </a:ext>
            </a:extLst>
          </p:cNvPr>
          <p:cNvSpPr txBox="1"/>
          <p:nvPr/>
        </p:nvSpPr>
        <p:spPr>
          <a:xfrm>
            <a:off x="8921578" y="5153453"/>
            <a:ext cx="1883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New notebook</a:t>
            </a:r>
          </a:p>
        </p:txBody>
      </p:sp>
    </p:spTree>
    <p:extLst>
      <p:ext uri="{BB962C8B-B14F-4D97-AF65-F5344CB8AC3E}">
        <p14:creationId xmlns:p14="http://schemas.microsoft.com/office/powerpoint/2010/main" val="1320750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9059" y="231165"/>
            <a:ext cx="6443980" cy="780314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Connecting to Google Drive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2E92BDC-4F4B-40AA-4E07-0A92A90A8D4B}"/>
              </a:ext>
            </a:extLst>
          </p:cNvPr>
          <p:cNvCxnSpPr/>
          <p:nvPr/>
        </p:nvCxnSpPr>
        <p:spPr>
          <a:xfrm>
            <a:off x="4522573" y="5338119"/>
            <a:ext cx="449785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3FA224A-223C-C64D-02DB-34C02113104B}"/>
              </a:ext>
            </a:extLst>
          </p:cNvPr>
          <p:cNvSpPr txBox="1"/>
          <p:nvPr/>
        </p:nvSpPr>
        <p:spPr>
          <a:xfrm>
            <a:off x="3701667" y="1877842"/>
            <a:ext cx="5318765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from </a:t>
            </a:r>
            <a:r>
              <a:rPr lang="en-US" sz="2500" b="1" dirty="0" err="1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google.colab</a:t>
            </a:r>
            <a:r>
              <a:rPr lang="en-US" sz="2500" b="1" dirty="0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 import drive</a:t>
            </a:r>
          </a:p>
          <a:p>
            <a:r>
              <a:rPr lang="en-US" sz="2500" b="1" dirty="0" err="1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drive.mount</a:t>
            </a:r>
            <a:r>
              <a:rPr lang="en-US" sz="2500" b="1" dirty="0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('/content/drive')</a:t>
            </a:r>
          </a:p>
          <a:p>
            <a:endParaRPr lang="en-US" sz="2500" b="1" dirty="0">
              <a:highlight>
                <a:srgbClr val="000000"/>
              </a:highlight>
              <a:latin typeface="Poppins" pitchFamily="2" charset="77"/>
              <a:cs typeface="Poppins" pitchFamily="2" charset="77"/>
            </a:endParaRPr>
          </a:p>
          <a:p>
            <a:r>
              <a:rPr lang="en-US" sz="2500" b="1" dirty="0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# Verify connection</a:t>
            </a:r>
          </a:p>
          <a:p>
            <a:r>
              <a:rPr lang="en-US" sz="2500" b="1" dirty="0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!ls "/content/drive/My Drive"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8B589F8-B362-78AB-7CAE-79B2F60E3823}"/>
              </a:ext>
            </a:extLst>
          </p:cNvPr>
          <p:cNvCxnSpPr>
            <a:cxnSpLocks/>
          </p:cNvCxnSpPr>
          <p:nvPr/>
        </p:nvCxnSpPr>
        <p:spPr>
          <a:xfrm>
            <a:off x="6665205" y="4197427"/>
            <a:ext cx="181778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3369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7475" y="215324"/>
            <a:ext cx="6443980" cy="780314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Connecting to Google Drive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2E92BDC-4F4B-40AA-4E07-0A92A90A8D4B}"/>
              </a:ext>
            </a:extLst>
          </p:cNvPr>
          <p:cNvCxnSpPr/>
          <p:nvPr/>
        </p:nvCxnSpPr>
        <p:spPr>
          <a:xfrm>
            <a:off x="4522573" y="5338119"/>
            <a:ext cx="449785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3DF463A-E5C4-90DD-7012-D1298246A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177" y="1403016"/>
            <a:ext cx="8490581" cy="48836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FA224A-223C-C64D-02DB-34C02113104B}"/>
              </a:ext>
            </a:extLst>
          </p:cNvPr>
          <p:cNvSpPr txBox="1"/>
          <p:nvPr/>
        </p:nvSpPr>
        <p:spPr>
          <a:xfrm>
            <a:off x="8348403" y="4044980"/>
            <a:ext cx="2858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Grant access to </a:t>
            </a:r>
            <a:r>
              <a:rPr lang="en-US" b="1" dirty="0" err="1">
                <a:highlight>
                  <a:srgbClr val="000000"/>
                </a:highlight>
                <a:latin typeface="Poppins" pitchFamily="2" charset="77"/>
                <a:cs typeface="Poppins" pitchFamily="2" charset="77"/>
              </a:rPr>
              <a:t>gdrive</a:t>
            </a:r>
            <a:endParaRPr lang="en-US" b="1" dirty="0">
              <a:highlight>
                <a:srgbClr val="000000"/>
              </a:highlight>
              <a:latin typeface="Poppins" pitchFamily="2" charset="77"/>
              <a:cs typeface="Poppins" pitchFamily="2" charset="77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8B589F8-B362-78AB-7CAE-79B2F60E3823}"/>
              </a:ext>
            </a:extLst>
          </p:cNvPr>
          <p:cNvCxnSpPr>
            <a:cxnSpLocks/>
          </p:cNvCxnSpPr>
          <p:nvPr/>
        </p:nvCxnSpPr>
        <p:spPr>
          <a:xfrm>
            <a:off x="6665205" y="4197427"/>
            <a:ext cx="181778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106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323" y="284205"/>
            <a:ext cx="6349463" cy="780314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Part 2: Setting Up Roboflow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EEE25-518C-29B6-16EB-2F802B49D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235677"/>
            <a:ext cx="9486690" cy="53381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b="1" dirty="0"/>
              <a:t>Getting Your Roboflow API Key</a:t>
            </a:r>
          </a:p>
          <a:p>
            <a:pPr>
              <a:buFont typeface="+mj-lt"/>
              <a:buAutoNum type="arabicPeriod"/>
            </a:pPr>
            <a:r>
              <a:rPr lang="en-CA" dirty="0"/>
              <a:t>Create a Roboflow Account: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Go to </a:t>
            </a:r>
            <a:r>
              <a:rPr lang="en-CA" dirty="0">
                <a:hlinkClick r:id="rId2"/>
              </a:rPr>
              <a:t>roboflow.com</a:t>
            </a:r>
            <a:endParaRPr lang="en-CA" dirty="0"/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Click "Sign Up" (or "Sign Up Free")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You can sign up with Google, GitHub, or email</a:t>
            </a:r>
          </a:p>
          <a:p>
            <a:pPr>
              <a:buFont typeface="+mj-lt"/>
              <a:buAutoNum type="arabicPeriod"/>
            </a:pPr>
            <a:r>
              <a:rPr lang="en-CA" dirty="0"/>
              <a:t>Access Your API Key: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Log into your Roboflow account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Select "Settings" from left sidebar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Navigate to the "API Key" section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Click "Create New API Key" if you don't have one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Give your key a name (e.g., "</a:t>
            </a:r>
            <a:r>
              <a:rPr lang="en-CA" dirty="0" err="1"/>
              <a:t>Colab</a:t>
            </a:r>
            <a:r>
              <a:rPr lang="en-CA" dirty="0"/>
              <a:t> Project")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Copy the generated API key</a:t>
            </a:r>
          </a:p>
        </p:txBody>
      </p:sp>
    </p:spTree>
    <p:extLst>
      <p:ext uri="{BB962C8B-B14F-4D97-AF65-F5344CB8AC3E}">
        <p14:creationId xmlns:p14="http://schemas.microsoft.com/office/powerpoint/2010/main" val="118842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D8C1-CFB5-FCFE-57FD-7AF4B044C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3274" y="284205"/>
            <a:ext cx="8484104" cy="780314"/>
          </a:xfrm>
        </p:spPr>
        <p:txBody>
          <a:bodyPr>
            <a:noAutofit/>
          </a:bodyPr>
          <a:lstStyle/>
          <a:p>
            <a:r>
              <a:rPr lang="en-CA" sz="3500" dirty="0">
                <a:latin typeface="Poppins" pitchFamily="2" charset="77"/>
                <a:cs typeface="Poppins" pitchFamily="2" charset="77"/>
              </a:rPr>
              <a:t>Part 2: Setting Up Roboflow (</a:t>
            </a:r>
            <a:r>
              <a:rPr lang="en-CA" sz="3500" dirty="0" err="1">
                <a:latin typeface="Poppins" pitchFamily="2" charset="77"/>
                <a:cs typeface="Poppins" pitchFamily="2" charset="77"/>
              </a:rPr>
              <a:t>Cont.d</a:t>
            </a:r>
            <a:r>
              <a:rPr lang="en-CA" sz="3500" dirty="0">
                <a:latin typeface="Poppins" pitchFamily="2" charset="77"/>
                <a:cs typeface="Poppins" pitchFamily="2" charset="77"/>
              </a:rPr>
              <a:t>)</a:t>
            </a:r>
            <a:endParaRPr lang="en-CA" sz="3500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EEE25-518C-29B6-16EB-2F802B49D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235677"/>
            <a:ext cx="9486690" cy="53381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dirty="0"/>
              <a:t>3. Best Practices for API Key Usage: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Never share your API key publicly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CA" dirty="0"/>
              <a:t>In </a:t>
            </a:r>
            <a:r>
              <a:rPr lang="en-CA" dirty="0" err="1"/>
              <a:t>Colab</a:t>
            </a:r>
            <a:r>
              <a:rPr lang="en-CA" dirty="0"/>
              <a:t>, you can store it as a secret:</a:t>
            </a:r>
          </a:p>
        </p:txBody>
      </p:sp>
    </p:spTree>
    <p:extLst>
      <p:ext uri="{BB962C8B-B14F-4D97-AF65-F5344CB8AC3E}">
        <p14:creationId xmlns:p14="http://schemas.microsoft.com/office/powerpoint/2010/main" val="3084789286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LightSeedRightStep">
      <a:dk1>
        <a:srgbClr val="000000"/>
      </a:dk1>
      <a:lt1>
        <a:srgbClr val="FFFFFF"/>
      </a:lt1>
      <a:dk2>
        <a:srgbClr val="412439"/>
      </a:dk2>
      <a:lt2>
        <a:srgbClr val="E2E8E4"/>
      </a:lt2>
      <a:accent1>
        <a:srgbClr val="EE6ECD"/>
      </a:accent1>
      <a:accent2>
        <a:srgbClr val="EB4E81"/>
      </a:accent2>
      <a:accent3>
        <a:srgbClr val="EE7A6E"/>
      </a:accent3>
      <a:accent4>
        <a:srgbClr val="E88F33"/>
      </a:accent4>
      <a:accent5>
        <a:srgbClr val="ACA54F"/>
      </a:accent5>
      <a:accent6>
        <a:srgbClr val="87AE3A"/>
      </a:accent6>
      <a:hlink>
        <a:srgbClr val="568E64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497</Words>
  <Application>Microsoft Macintosh PowerPoint</Application>
  <PresentationFormat>Widescreen</PresentationFormat>
  <Paragraphs>84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Neue Haas Grotesk Text Pro</vt:lpstr>
      <vt:lpstr>Poppins</vt:lpstr>
      <vt:lpstr>InterweaveVTI</vt:lpstr>
      <vt:lpstr>Getting Started with Google Colab for Machine Learning</vt:lpstr>
      <vt:lpstr>Outline</vt:lpstr>
      <vt:lpstr>Introduction to Colab</vt:lpstr>
      <vt:lpstr>Getting Started with Google Colab</vt:lpstr>
      <vt:lpstr>Creating a New Notebook</vt:lpstr>
      <vt:lpstr>Connecting to Google Drive</vt:lpstr>
      <vt:lpstr>Connecting to Google Drive</vt:lpstr>
      <vt:lpstr>Part 2: Setting Up Roboflow</vt:lpstr>
      <vt:lpstr>Part 2: Setting Up Roboflow (Cont.d)</vt:lpstr>
      <vt:lpstr>Part 2: Setting Up Roboflow (Cont.d)</vt:lpstr>
      <vt:lpstr>Part 3: Setting Up the Environment</vt:lpstr>
      <vt:lpstr>Load Pre-trained Model</vt:lpstr>
      <vt:lpstr>Object Detection Method</vt:lpstr>
      <vt:lpstr>Using the Object Detection Method</vt:lpstr>
      <vt:lpstr>Test Image</vt:lpstr>
      <vt:lpstr>Object Detection</vt:lpstr>
      <vt:lpstr>Save image and run prediction on Image Detection</vt:lpstr>
      <vt:lpstr>Save image and run prediction on Image Detection</vt:lpstr>
      <vt:lpstr>TIPS!</vt:lpstr>
      <vt:lpstr>Common Issues</vt:lpstr>
      <vt:lpstr>Additional Resources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Abdul-Hameed Yunusa</dc:creator>
  <cp:lastModifiedBy>Abdul-Hameed Yunusa</cp:lastModifiedBy>
  <cp:revision>12</cp:revision>
  <dcterms:created xsi:type="dcterms:W3CDTF">2024-10-24T19:54:28Z</dcterms:created>
  <dcterms:modified xsi:type="dcterms:W3CDTF">2024-10-24T22:44:38Z</dcterms:modified>
</cp:coreProperties>
</file>

<file path=docProps/thumbnail.jpeg>
</file>